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1" r:id="rId2"/>
    <p:sldId id="289" r:id="rId3"/>
    <p:sldId id="308" r:id="rId4"/>
    <p:sldId id="303" r:id="rId5"/>
    <p:sldId id="292" r:id="rId6"/>
    <p:sldId id="296" r:id="rId7"/>
    <p:sldId id="309" r:id="rId8"/>
    <p:sldId id="297" r:id="rId9"/>
    <p:sldId id="295" r:id="rId10"/>
    <p:sldId id="312" r:id="rId11"/>
    <p:sldId id="314" r:id="rId12"/>
    <p:sldId id="311" r:id="rId13"/>
    <p:sldId id="321" r:id="rId14"/>
    <p:sldId id="306" r:id="rId15"/>
    <p:sldId id="322" r:id="rId16"/>
    <p:sldId id="298" r:id="rId17"/>
    <p:sldId id="320" r:id="rId18"/>
    <p:sldId id="299" r:id="rId19"/>
    <p:sldId id="323" r:id="rId20"/>
    <p:sldId id="300" r:id="rId21"/>
    <p:sldId id="301" r:id="rId22"/>
    <p:sldId id="318" r:id="rId23"/>
    <p:sldId id="319" r:id="rId24"/>
    <p:sldId id="302" r:id="rId25"/>
    <p:sldId id="287" r:id="rId26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1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810" autoAdjust="0"/>
  </p:normalViewPr>
  <p:slideViewPr>
    <p:cSldViewPr snapToGrid="0">
      <p:cViewPr varScale="1">
        <p:scale>
          <a:sx n="95" d="100"/>
          <a:sy n="95" d="100"/>
        </p:scale>
        <p:origin x="105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95BEB-666F-407C-91B1-DCA899EC4920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5E41A-155B-46CE-AA05-1A9053FE1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382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9093F-D3F8-4AC1-AA3A-4B18538DDA0E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676B2-6922-4092-A286-191D68558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90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 смарт-устройствам традиционно относится так называемая «умная электроника»: смартфоны, носимые фитнес-</a:t>
            </a:r>
            <a:r>
              <a:rPr lang="ru-RU" dirty="0" err="1" smtClean="0"/>
              <a:t>трекеры</a:t>
            </a:r>
            <a:r>
              <a:rPr lang="ru-RU" dirty="0" smtClean="0"/>
              <a:t>, голосовые помощники, «умные» телевизоры, часы, розетки и т.п. В мире в настоящее время насчитывается 23,1 миллиарда смарт-устройств, что превышает число людей в три раза.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76B2-6922-4092-A286-191D6855826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58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76B2-6922-4092-A286-191D68558266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06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76B2-6922-4092-A286-191D68558266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06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76B2-6922-4092-A286-191D68558266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5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76B2-6922-4092-A286-191D68558266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01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76B2-6922-4092-A286-191D68558266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76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76B2-6922-4092-A286-191D68558266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48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76B2-6922-4092-A286-191D68558266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59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76B2-6922-4092-A286-191D68558266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68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76B2-6922-4092-A286-191D68558266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10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76B2-6922-4092-A286-191D68558266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5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Примеры смарт-устройств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76B2-6922-4092-A286-191D6855826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255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76B2-6922-4092-A286-191D68558266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69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76B2-6922-4092-A286-191D6855826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691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Законодательство о смарт-устройствах</a:t>
            </a:r>
            <a:r>
              <a:rPr lang="ru-RU" baseline="0" dirty="0" smtClean="0"/>
              <a:t>. Специального законодательства, регулирующего права потребителя при продаже и использовании смарт-устройств не имеется. Так как данные устройства относятся к технически сложны товарам, то будут применяться нормы и особенности защиты прав потребителей при продаже именно таких товаров.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76B2-6922-4092-A286-191D6855826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18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76B2-6922-4092-A286-191D6855826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81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76B2-6922-4092-A286-191D6855826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58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503F5592-E335-466C-9C27-A4844382CBEF}" type="slidenum">
              <a:rPr lang="ru-RU" altLang="ru-RU">
                <a:solidFill>
                  <a:prstClr val="black"/>
                </a:solidFill>
              </a:rPr>
              <a:pPr algn="r">
                <a:spcBef>
                  <a:spcPct val="0"/>
                </a:spcBef>
              </a:pPr>
              <a:t>10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326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D48436-A4B0-4ABD-A862-F5214F5809CE}" type="slidenum">
              <a:rPr lang="ru-RU" altLang="ru-RU"/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722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76B2-6922-4092-A286-191D68558266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C001-2BF9-406B-ACD7-42EC3461F22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8685-3B6E-4AE1-9257-D55D2A9C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118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C001-2BF9-406B-ACD7-42EC3461F22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8685-3B6E-4AE1-9257-D55D2A9C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31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C001-2BF9-406B-ACD7-42EC3461F22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8685-3B6E-4AE1-9257-D55D2A9C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2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C001-2BF9-406B-ACD7-42EC3461F22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8685-3B6E-4AE1-9257-D55D2A9C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84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C001-2BF9-406B-ACD7-42EC3461F22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8685-3B6E-4AE1-9257-D55D2A9C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C001-2BF9-406B-ACD7-42EC3461F22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8685-3B6E-4AE1-9257-D55D2A9C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30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C001-2BF9-406B-ACD7-42EC3461F22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8685-3B6E-4AE1-9257-D55D2A9C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87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C001-2BF9-406B-ACD7-42EC3461F22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8685-3B6E-4AE1-9257-D55D2A9C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7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C001-2BF9-406B-ACD7-42EC3461F22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8685-3B6E-4AE1-9257-D55D2A9C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16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C001-2BF9-406B-ACD7-42EC3461F22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8685-3B6E-4AE1-9257-D55D2A9C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59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C001-2BF9-406B-ACD7-42EC3461F22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8685-3B6E-4AE1-9257-D55D2A9C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74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C001-2BF9-406B-ACD7-42EC3461F22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28685-3B6E-4AE1-9257-D55D2A9C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2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275">
              <a:schemeClr val="accent4">
                <a:lumMod val="40000"/>
                <a:lumOff val="60000"/>
              </a:schemeClr>
            </a:gs>
            <a:gs pos="34000">
              <a:schemeClr val="accent4">
                <a:lumMod val="40000"/>
                <a:lumOff val="60000"/>
              </a:schemeClr>
            </a:gs>
            <a:gs pos="51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20991"/>
          </a:xfrm>
        </p:spPr>
        <p:txBody>
          <a:bodyPr>
            <a:prstTxWarp prst="textInflate">
              <a:avLst/>
            </a:prstTxWarp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права потребителей при покупке и использовании смарт-устройств </a:t>
            </a:r>
            <a:endParaRPr lang="ru-RU" sz="36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1103" y="5854060"/>
            <a:ext cx="10392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Управление Роспотребнадзора по Свердловской области,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ФБУЗ «Центр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гигиены и эпидемиологии по Свердловской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области», 2019 г.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1986116"/>
            <a:ext cx="9114503" cy="3684984"/>
          </a:xfrm>
        </p:spPr>
      </p:pic>
    </p:spTree>
    <p:extLst>
      <p:ext uri="{BB962C8B-B14F-4D97-AF65-F5344CB8AC3E}">
        <p14:creationId xmlns:p14="http://schemas.microsoft.com/office/powerpoint/2010/main" val="5130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4">
                <a:lumMod val="40000"/>
                <a:lumOff val="60000"/>
                <a:alpha val="61000"/>
              </a:schemeClr>
            </a:gs>
            <a:gs pos="61000">
              <a:schemeClr val="accent4">
                <a:lumMod val="40000"/>
                <a:lumOff val="60000"/>
                <a:alpha val="26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1660" y="230116"/>
            <a:ext cx="11189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получение информации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1" y="897366"/>
            <a:ext cx="45137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о продавце </a:t>
            </a:r>
          </a:p>
          <a:p>
            <a:pPr algn="ctr"/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(изготовителе) товара</a:t>
            </a:r>
            <a:endParaRPr lang="ru-RU" sz="2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4653" y="3879667"/>
            <a:ext cx="42839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alt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Информация </a:t>
            </a: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размещается на вывеске организации в доступном для ознакомления месте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659" y="2093363"/>
            <a:ext cx="4734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- Фирменное наименование</a:t>
            </a:r>
          </a:p>
          <a:p>
            <a:r>
              <a:rPr lang="ru-RU" sz="2400" b="1" dirty="0" smtClean="0"/>
              <a:t>- Местонахождение организации</a:t>
            </a:r>
          </a:p>
          <a:p>
            <a:r>
              <a:rPr lang="ru-RU" sz="2400" b="1" dirty="0" smtClean="0"/>
              <a:t>- Режим работы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156101" y="1007851"/>
            <a:ext cx="3490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о товаре </a:t>
            </a:r>
            <a:endParaRPr lang="ru-RU" sz="2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бъект 1"/>
          <p:cNvSpPr txBox="1">
            <a:spLocks/>
          </p:cNvSpPr>
          <p:nvPr/>
        </p:nvSpPr>
        <p:spPr bwMode="auto">
          <a:xfrm>
            <a:off x="6084733" y="1900403"/>
            <a:ext cx="5632864" cy="45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just">
              <a:spcBef>
                <a:spcPts val="0"/>
              </a:spcBef>
              <a:buNone/>
              <a:defRPr/>
            </a:pPr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соответствия товара</a:t>
            </a:r>
            <a:r>
              <a:rPr kumimoji="0" lang="ru-RU" sz="2400" b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законодательства </a:t>
            </a:r>
            <a:endParaRPr kumimoji="0" lang="ru-RU" sz="240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ru-RU" sz="24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ru-RU" sz="24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сновные потребительские свойства </a:t>
            </a:r>
            <a:r>
              <a:rPr kumimoji="0" lang="ru-RU" sz="240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параметры доступа к сети Интернет, возможности фото-видеосъемки)</a:t>
            </a:r>
          </a:p>
          <a:p>
            <a:pPr marL="0" marR="0" lvl="0" indent="0" algn="just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ru-RU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</a:t>
            </a: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товара </a:t>
            </a: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рублях, </a:t>
            </a: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приобретения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ru-RU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гарантийный </a:t>
            </a: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ru-RU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условия эффективного и безопасного использования </a:t>
            </a:r>
            <a:endParaRPr lang="ru-RU" alt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ru-RU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службы устройства 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246119" y="3797192"/>
            <a:ext cx="4986032" cy="2340124"/>
          </a:xfrm>
          <a:prstGeom prst="fram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606827" y="1135464"/>
            <a:ext cx="12714" cy="53234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трелка вниз 3"/>
          <p:cNvSpPr/>
          <p:nvPr/>
        </p:nvSpPr>
        <p:spPr>
          <a:xfrm>
            <a:off x="2371411" y="1774706"/>
            <a:ext cx="367724" cy="435931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9015047" y="1571952"/>
            <a:ext cx="367724" cy="435931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4">
                <a:lumMod val="40000"/>
                <a:lumOff val="60000"/>
                <a:alpha val="61000"/>
              </a:schemeClr>
            </a:gs>
            <a:gs pos="61000">
              <a:schemeClr val="accent4">
                <a:lumMod val="40000"/>
                <a:lumOff val="60000"/>
                <a:alpha val="26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81586" y="1830160"/>
            <a:ext cx="2916127" cy="18553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товаре</a:t>
            </a:r>
            <a:endParaRPr lang="ru-RU" alt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20058686">
            <a:off x="3605855" y="1644743"/>
            <a:ext cx="902358" cy="227163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659551" y="2660115"/>
            <a:ext cx="900114" cy="195253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19"/>
          <p:cNvSpPr>
            <a:spLocks noChangeArrowheads="1"/>
          </p:cNvSpPr>
          <p:nvPr/>
        </p:nvSpPr>
        <p:spPr bwMode="auto">
          <a:xfrm rot="183330">
            <a:off x="3605366" y="3322992"/>
            <a:ext cx="901580" cy="179916"/>
          </a:xfrm>
          <a:prstGeom prst="rightArrow">
            <a:avLst>
              <a:gd name="adj1" fmla="val 50000"/>
              <a:gd name="adj2" fmla="val 49304"/>
            </a:avLst>
          </a:prstGeom>
          <a:solidFill>
            <a:schemeClr val="accent4">
              <a:lumMod val="50000"/>
            </a:schemeClr>
          </a:solidFill>
          <a:ln w="25400" algn="ctr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</a:endParaRPr>
          </a:p>
        </p:txBody>
      </p:sp>
      <p:sp>
        <p:nvSpPr>
          <p:cNvPr id="29704" name="Прямоугольник 4"/>
          <p:cNvSpPr>
            <a:spLocks noChangeArrowheads="1"/>
          </p:cNvSpPr>
          <p:nvPr/>
        </p:nvSpPr>
        <p:spPr bwMode="auto">
          <a:xfrm>
            <a:off x="4559665" y="834997"/>
            <a:ext cx="346948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документации, прилагаемой к товарам</a:t>
            </a:r>
          </a:p>
        </p:txBody>
      </p:sp>
      <p:sp>
        <p:nvSpPr>
          <p:cNvPr id="29705" name="Прямоугольник 7"/>
          <p:cNvSpPr>
            <a:spLocks noChangeArrowheads="1"/>
          </p:cNvSpPr>
          <p:nvPr/>
        </p:nvSpPr>
        <p:spPr bwMode="auto">
          <a:xfrm>
            <a:off x="4619130" y="2527768"/>
            <a:ext cx="37639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alt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этикетках</a:t>
            </a:r>
            <a:endParaRPr lang="ru-RU" altLang="ru-RU" sz="26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9706" name="Прямоугольник 8"/>
          <p:cNvSpPr>
            <a:spLocks noChangeArrowheads="1"/>
          </p:cNvSpPr>
          <p:nvPr/>
        </p:nvSpPr>
        <p:spPr bwMode="auto">
          <a:xfrm>
            <a:off x="4619130" y="3193089"/>
            <a:ext cx="4038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маркировке</a:t>
            </a:r>
            <a:endParaRPr lang="ru-RU" altLang="ru-RU" sz="26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Стрелка вправо 19"/>
          <p:cNvSpPr>
            <a:spLocks noChangeArrowheads="1"/>
          </p:cNvSpPr>
          <p:nvPr/>
        </p:nvSpPr>
        <p:spPr bwMode="auto">
          <a:xfrm rot="1068589">
            <a:off x="3611812" y="3888274"/>
            <a:ext cx="824494" cy="198495"/>
          </a:xfrm>
          <a:prstGeom prst="rightArrow">
            <a:avLst>
              <a:gd name="adj1" fmla="val 50000"/>
              <a:gd name="adj2" fmla="val 49304"/>
            </a:avLst>
          </a:prstGeom>
          <a:solidFill>
            <a:schemeClr val="accent4">
              <a:lumMod val="50000"/>
            </a:schemeClr>
          </a:solidFill>
          <a:ln w="25400" algn="ctr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</a:endParaRPr>
          </a:p>
        </p:txBody>
      </p:sp>
      <p:sp>
        <p:nvSpPr>
          <p:cNvPr id="29709" name="Прямоугольник 8"/>
          <p:cNvSpPr>
            <a:spLocks noChangeArrowheads="1"/>
          </p:cNvSpPr>
          <p:nvPr/>
        </p:nvSpPr>
        <p:spPr bwMode="auto">
          <a:xfrm>
            <a:off x="4386492" y="4219002"/>
            <a:ext cx="2543775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ным </a:t>
            </a:r>
            <a:r>
              <a:rPr lang="ru-RU" alt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способом, принятым для отдельных видов товаров</a:t>
            </a:r>
            <a:endParaRPr lang="ru-RU" altLang="ru-RU" sz="26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393" y="534563"/>
            <a:ext cx="4409930" cy="5862302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216840" y="4084760"/>
            <a:ext cx="3245617" cy="2361363"/>
          </a:xfrm>
          <a:prstGeom prst="fram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должна быть доведена на русском языке!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60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374">
              <a:schemeClr val="bg1">
                <a:lumMod val="95000"/>
              </a:schemeClr>
            </a:gs>
            <a:gs pos="87000">
              <a:schemeClr val="accent2">
                <a:lumMod val="40000"/>
                <a:lumOff val="60000"/>
              </a:schemeClr>
            </a:gs>
            <a:gs pos="29000">
              <a:schemeClr val="bg1">
                <a:lumMod val="95000"/>
              </a:schemeClr>
            </a:gs>
            <a:gs pos="54000">
              <a:schemeClr val="accent2">
                <a:lumMod val="40000"/>
                <a:lumOff val="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09" y="2471896"/>
            <a:ext cx="10068772" cy="40670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4062" y="466135"/>
            <a:ext cx="1054071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200" b="1" i="1" kern="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	При </a:t>
            </a:r>
            <a:r>
              <a:rPr lang="ru-RU" sz="2200" b="1" i="1" kern="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доведении информации до потребителя (</a:t>
            </a:r>
            <a:r>
              <a:rPr lang="ru-RU" sz="2200" kern="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например, специальные технические параметры, обозначения </a:t>
            </a:r>
            <a:r>
              <a:rPr lang="ru-RU" sz="2200" kern="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на </a:t>
            </a:r>
            <a:r>
              <a:rPr lang="ru-RU" sz="2200" kern="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английском языке, наименования и другое)</a:t>
            </a:r>
            <a:r>
              <a:rPr lang="ru-RU" sz="2200" b="1" i="1" kern="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продавец должен исходить из предположения об отсутствии у потребителя </a:t>
            </a:r>
            <a:r>
              <a:rPr lang="ru-RU" sz="2200" b="1" i="1" u="sng" kern="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специальных</a:t>
            </a:r>
            <a:r>
              <a:rPr lang="ru-RU" sz="2200" b="1" i="1" kern="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познаний о свойствах и характеристиках смарт-устройства.  </a:t>
            </a:r>
          </a:p>
        </p:txBody>
      </p:sp>
    </p:spTree>
    <p:extLst>
      <p:ext uri="{BB962C8B-B14F-4D97-AF65-F5344CB8AC3E}">
        <p14:creationId xmlns:p14="http://schemas.microsoft.com/office/powerpoint/2010/main" val="8837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374">
              <a:schemeClr val="bg1">
                <a:lumMod val="95000"/>
              </a:schemeClr>
            </a:gs>
            <a:gs pos="87000">
              <a:schemeClr val="accent2">
                <a:lumMod val="40000"/>
                <a:lumOff val="60000"/>
              </a:schemeClr>
            </a:gs>
            <a:gs pos="29000">
              <a:schemeClr val="bg1">
                <a:lumMod val="95000"/>
              </a:schemeClr>
            </a:gs>
            <a:gs pos="54000">
              <a:schemeClr val="accent2">
                <a:lumMod val="40000"/>
                <a:lumOff val="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077" y="2572378"/>
            <a:ext cx="6623503" cy="3632244"/>
          </a:xfrm>
          <a:prstGeom prst="rect">
            <a:avLst/>
          </a:prstGeom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541206" y="172064"/>
            <a:ext cx="878266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товара</a:t>
            </a:r>
            <a:endParaRPr lang="ru-RU" alt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8761" y="897475"/>
            <a:ext cx="10866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Безопасность смарт-устройства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это безопасность товара для жизни, здоровья, имущества потребителя и окружающей среды при обычных условиях его использования, хранения, транспортировки и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утилизации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0261" y="2243777"/>
            <a:ext cx="47741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prstClr val="black"/>
                </a:solidFill>
              </a:rPr>
              <a:t>Изготовитель </a:t>
            </a:r>
            <a:r>
              <a:rPr lang="ru-RU" sz="2400" dirty="0" smtClean="0">
                <a:solidFill>
                  <a:prstClr val="black"/>
                </a:solidFill>
              </a:rPr>
              <a:t>обязан </a:t>
            </a:r>
            <a:r>
              <a:rPr lang="ru-RU" sz="2400" dirty="0">
                <a:solidFill>
                  <a:prstClr val="black"/>
                </a:solidFill>
              </a:rPr>
              <a:t>обеспечивать безопасность товара </a:t>
            </a:r>
            <a:r>
              <a:rPr lang="ru-RU" sz="2400" b="1" dirty="0" smtClean="0">
                <a:solidFill>
                  <a:prstClr val="black"/>
                </a:solidFill>
              </a:rPr>
              <a:t>в </a:t>
            </a:r>
            <a:r>
              <a:rPr lang="ru-RU" sz="2400" b="1" dirty="0">
                <a:solidFill>
                  <a:prstClr val="black"/>
                </a:solidFill>
              </a:rPr>
              <a:t>течение</a:t>
            </a:r>
            <a:r>
              <a:rPr lang="ru-RU" sz="2400" b="1" dirty="0" smtClean="0">
                <a:solidFill>
                  <a:prstClr val="black"/>
                </a:solidFill>
              </a:rPr>
              <a:t>:</a:t>
            </a:r>
          </a:p>
          <a:p>
            <a:pPr lvl="0" algn="ctr">
              <a:defRPr/>
            </a:pPr>
            <a:endParaRPr lang="ru-RU" sz="2400" b="1" dirty="0">
              <a:solidFill>
                <a:prstClr val="black"/>
              </a:solidFill>
            </a:endParaRPr>
          </a:p>
          <a:p>
            <a:pPr marL="342900" lvl="0" indent="-342900" algn="just">
              <a:buFontTx/>
              <a:buChar char="-"/>
              <a:defRPr/>
            </a:pPr>
            <a:r>
              <a:rPr lang="ru-RU" sz="2400" b="1" dirty="0">
                <a:solidFill>
                  <a:prstClr val="black"/>
                </a:solidFill>
              </a:rPr>
              <a:t>установленного срока службы или срока годности </a:t>
            </a:r>
            <a:r>
              <a:rPr lang="ru-RU" sz="2400" b="1" dirty="0" smtClean="0">
                <a:solidFill>
                  <a:prstClr val="black"/>
                </a:solidFill>
              </a:rPr>
              <a:t>товара</a:t>
            </a:r>
            <a:r>
              <a:rPr lang="ru-RU" sz="2400" dirty="0" smtClean="0">
                <a:solidFill>
                  <a:prstClr val="black"/>
                </a:solidFill>
              </a:rPr>
              <a:t>;</a:t>
            </a:r>
          </a:p>
          <a:p>
            <a:pPr lvl="0" algn="just">
              <a:defRPr/>
            </a:pPr>
            <a:endParaRPr lang="ru-RU" sz="2400" dirty="0">
              <a:solidFill>
                <a:prstClr val="black"/>
              </a:solidFill>
            </a:endParaRPr>
          </a:p>
          <a:p>
            <a:pPr marL="342900" lvl="0" indent="-342900" algn="just">
              <a:buFontTx/>
              <a:buChar char="-"/>
              <a:defRPr/>
            </a:pPr>
            <a:r>
              <a:rPr lang="ru-RU" sz="2400" dirty="0">
                <a:solidFill>
                  <a:prstClr val="black"/>
                </a:solidFill>
              </a:rPr>
              <a:t>если срок не установлен - </a:t>
            </a:r>
            <a:r>
              <a:rPr lang="ru-RU" sz="2400" b="1" dirty="0">
                <a:solidFill>
                  <a:prstClr val="black"/>
                </a:solidFill>
              </a:rPr>
              <a:t>в течение десяти лет </a:t>
            </a:r>
            <a:r>
              <a:rPr lang="ru-RU" sz="2400" dirty="0">
                <a:solidFill>
                  <a:prstClr val="black"/>
                </a:solidFill>
              </a:rPr>
              <a:t>со дня передачи товара </a:t>
            </a:r>
            <a:r>
              <a:rPr lang="ru-RU" sz="2400" dirty="0" smtClean="0">
                <a:solidFill>
                  <a:prstClr val="black"/>
                </a:solidFill>
              </a:rPr>
              <a:t>потребителю</a:t>
            </a:r>
            <a:r>
              <a:rPr lang="ru-RU" sz="24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84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2145237" y="99577"/>
            <a:ext cx="8229600" cy="720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>
                <a:solidFill>
                  <a:srgbClr val="000000"/>
                </a:solidFill>
                <a:latin typeface="Arial"/>
              </a:rPr>
              <a:t>Право потребителя </a:t>
            </a:r>
            <a:r>
              <a:rPr kumimoji="1" lang="ru-RU" sz="2400" b="1" dirty="0">
                <a:solidFill>
                  <a:srgbClr val="000000"/>
                </a:solidFill>
                <a:latin typeface="Arial"/>
              </a:rPr>
              <a:t>на </a:t>
            </a:r>
            <a:r>
              <a:rPr kumimoji="1" lang="ru-RU" sz="2400" b="1" dirty="0" smtClean="0">
                <a:solidFill>
                  <a:srgbClr val="000000"/>
                </a:solidFill>
                <a:latin typeface="Arial"/>
              </a:rPr>
              <a:t>качество товара</a:t>
            </a:r>
            <a:endParaRPr kumimoji="1" lang="ru-RU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Объект 1"/>
          <p:cNvSpPr>
            <a:spLocks noGrp="1"/>
          </p:cNvSpPr>
          <p:nvPr>
            <p:ph/>
          </p:nvPr>
        </p:nvSpPr>
        <p:spPr>
          <a:xfrm>
            <a:off x="169484" y="1045030"/>
            <a:ext cx="7025136" cy="549278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смарт-устройства – это соответствие товара</a:t>
            </a:r>
          </a:p>
          <a:p>
            <a:pPr algn="ctr">
              <a:lnSpc>
                <a:spcPct val="100000"/>
              </a:lnSpc>
              <a:defRPr/>
            </a:pPr>
            <a:endParaRPr lang="ru-RU" sz="20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-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обязательным </a:t>
            </a:r>
            <a:r>
              <a:rPr lang="ru-RU" sz="2000" b="1" dirty="0">
                <a:solidFill>
                  <a:srgbClr val="002060"/>
                </a:solidFill>
              </a:rPr>
              <a:t>требованиям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(например, Технический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регламент ТС "О безопасности низковольтного оборудования" (ТР ТС 004/2011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>
              <a:lnSpc>
                <a:spcPct val="100000"/>
              </a:lnSpc>
              <a:defRPr/>
            </a:pPr>
            <a:endParaRPr lang="ru-RU" sz="20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buFontTx/>
              <a:buChar char="-"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условиям договора </a:t>
            </a:r>
          </a:p>
          <a:p>
            <a:pPr>
              <a:lnSpc>
                <a:spcPct val="100000"/>
              </a:lnSpc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характеристики </a:t>
            </a:r>
            <a:r>
              <a:rPr lang="ru-RU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 передачи данных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00000"/>
              </a:lnSpc>
              <a:defRPr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buFontTx/>
              <a:buChar char="-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обычно </a:t>
            </a:r>
            <a:r>
              <a:rPr lang="ru-RU" sz="2000" b="1" dirty="0">
                <a:solidFill>
                  <a:srgbClr val="002060"/>
                </a:solidFill>
              </a:rPr>
              <a:t>предъявляемым требованиям и пригодности для целей, для которых товар </a:t>
            </a:r>
            <a:r>
              <a:rPr lang="ru-RU" sz="2000" b="1" dirty="0" smtClean="0">
                <a:solidFill>
                  <a:srgbClr val="002060"/>
                </a:solidFill>
              </a:rPr>
              <a:t>обычно </a:t>
            </a:r>
            <a:r>
              <a:rPr lang="ru-RU" sz="2000" b="1" dirty="0">
                <a:solidFill>
                  <a:srgbClr val="002060"/>
                </a:solidFill>
              </a:rPr>
              <a:t>используется</a:t>
            </a:r>
            <a:r>
              <a:rPr lang="ru-RU" sz="2000" b="1" dirty="0" smtClean="0">
                <a:solidFill>
                  <a:srgbClr val="002060"/>
                </a:solidFill>
              </a:rPr>
              <a:t>,</a:t>
            </a:r>
          </a:p>
          <a:p>
            <a:pPr>
              <a:lnSpc>
                <a:spcPct val="100000"/>
              </a:lnSpc>
              <a:buFontTx/>
              <a:buChar char="-"/>
              <a:defRPr/>
            </a:pPr>
            <a:endParaRPr lang="ru-RU" sz="20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buFontTx/>
              <a:buChar char="-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целям</a:t>
            </a:r>
            <a:r>
              <a:rPr lang="ru-RU" sz="2000" b="1" dirty="0">
                <a:solidFill>
                  <a:srgbClr val="002060"/>
                </a:solidFill>
              </a:rPr>
              <a:t>, о которых исполнитель (продавец) </a:t>
            </a:r>
            <a:r>
              <a:rPr lang="ru-RU" sz="2000" b="1" dirty="0" smtClean="0">
                <a:solidFill>
                  <a:srgbClr val="002060"/>
                </a:solidFill>
              </a:rPr>
              <a:t>был </a:t>
            </a:r>
            <a:r>
              <a:rPr lang="ru-RU" sz="2000" b="1" dirty="0">
                <a:solidFill>
                  <a:srgbClr val="002060"/>
                </a:solidFill>
              </a:rPr>
              <a:t>поставлен в известность потребителем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браслет для занятия плаваньем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Tx/>
              <a:buChar char="-"/>
              <a:defRPr/>
            </a:pPr>
            <a:endParaRPr lang="ru-RU" sz="20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- образцу </a:t>
            </a:r>
            <a:r>
              <a:rPr lang="ru-RU" sz="2000" b="1" dirty="0">
                <a:solidFill>
                  <a:srgbClr val="002060"/>
                </a:solidFill>
              </a:rPr>
              <a:t>(описанию) при продаже товара по образцу (описанию</a:t>
            </a:r>
            <a:r>
              <a:rPr lang="ru-RU" sz="2000" b="1" dirty="0" smtClean="0">
                <a:solidFill>
                  <a:srgbClr val="002060"/>
                </a:solidFill>
              </a:rPr>
              <a:t>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28" y="2534579"/>
            <a:ext cx="5183736" cy="388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19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4">
                <a:lumMod val="40000"/>
                <a:lumOff val="60000"/>
                <a:alpha val="61000"/>
              </a:schemeClr>
            </a:gs>
            <a:gs pos="61000">
              <a:schemeClr val="accent4">
                <a:lumMod val="40000"/>
                <a:lumOff val="60000"/>
                <a:alpha val="26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249323" y="514628"/>
            <a:ext cx="5688118" cy="570746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67481" y="614403"/>
            <a:ext cx="5451803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400" dirty="0" smtClean="0">
                <a:solidFill>
                  <a:srgbClr val="70AD47">
                    <a:lumMod val="50000"/>
                  </a:srgbClr>
                </a:solidFill>
              </a:rPr>
              <a:t>По </a:t>
            </a:r>
            <a:r>
              <a:rPr lang="ru-RU" altLang="ru-RU" sz="2400" dirty="0">
                <a:solidFill>
                  <a:srgbClr val="70AD47">
                    <a:lumMod val="50000"/>
                  </a:srgbClr>
                </a:solidFill>
              </a:rPr>
              <a:t>требованию потребителя продавец обязан ознакомить его с 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товарно-сопроводительной документацией на товар</a:t>
            </a:r>
            <a:r>
              <a:rPr lang="ru-RU" altLang="ru-RU" sz="2400" dirty="0">
                <a:solidFill>
                  <a:srgbClr val="70AD47">
                    <a:lumMod val="50000"/>
                  </a:srgbClr>
                </a:solidFill>
              </a:rPr>
              <a:t>, содержащей по каждому наименованию товара сведения об обязательном подтверждении  соответствия:</a:t>
            </a:r>
          </a:p>
          <a:p>
            <a:pPr>
              <a:lnSpc>
                <a:spcPct val="80000"/>
              </a:lnSpc>
            </a:pPr>
            <a:endParaRPr lang="ru-RU" altLang="ru-RU" sz="2400" dirty="0">
              <a:solidFill>
                <a:srgbClr val="70AD47">
                  <a:lumMod val="50000"/>
                </a:srgbClr>
              </a:solidFill>
            </a:endParaRPr>
          </a:p>
          <a:p>
            <a:pPr>
              <a:lnSpc>
                <a:spcPct val="80000"/>
              </a:lnSpc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70AD47">
                    <a:lumMod val="50000"/>
                  </a:srgbClr>
                </a:solidFill>
              </a:rPr>
              <a:t>сертификат соответствия (номер, срок действия, выдавший орган)</a:t>
            </a:r>
          </a:p>
          <a:p>
            <a:pPr>
              <a:lnSpc>
                <a:spcPct val="80000"/>
              </a:lnSpc>
              <a:buClr>
                <a:prstClr val="black"/>
              </a:buClr>
            </a:pPr>
            <a:endParaRPr lang="ru-RU" altLang="ru-RU" sz="2400" dirty="0">
              <a:solidFill>
                <a:srgbClr val="70AD47">
                  <a:lumMod val="50000"/>
                </a:srgbClr>
              </a:solidFill>
            </a:endParaRPr>
          </a:p>
          <a:p>
            <a:pPr>
              <a:lnSpc>
                <a:spcPct val="80000"/>
              </a:lnSpc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70AD47">
                    <a:lumMod val="50000"/>
                  </a:srgbClr>
                </a:solidFill>
              </a:rPr>
              <a:t>декларация о соответствии (регистрационный номер, срок действия, лицо, принявшее декларацию, зарегистрированный орган</a:t>
            </a:r>
            <a:r>
              <a:rPr lang="ru-RU" altLang="ru-RU" sz="2400" dirty="0" smtClean="0">
                <a:solidFill>
                  <a:srgbClr val="70AD47">
                    <a:lumMod val="50000"/>
                  </a:srgbClr>
                </a:solidFill>
              </a:rPr>
              <a:t>)</a:t>
            </a:r>
          </a:p>
          <a:p>
            <a:pPr>
              <a:lnSpc>
                <a:spcPct val="80000"/>
              </a:lnSpc>
              <a:buClr>
                <a:prstClr val="black"/>
              </a:buClr>
            </a:pPr>
            <a:endParaRPr lang="ru-RU" altLang="ru-RU" sz="2400" dirty="0" smtClean="0">
              <a:solidFill>
                <a:srgbClr val="70AD47">
                  <a:lumMod val="50000"/>
                </a:srgbClr>
              </a:solidFill>
            </a:endParaRPr>
          </a:p>
          <a:p>
            <a:pPr algn="ctr">
              <a:lnSpc>
                <a:spcPct val="80000"/>
              </a:lnSpc>
              <a:buClr>
                <a:prstClr val="black"/>
              </a:buClr>
            </a:pPr>
            <a:r>
              <a:rPr lang="ru-RU" altLang="ru-RU" sz="2000" i="1" dirty="0" smtClean="0">
                <a:solidFill>
                  <a:srgbClr val="70AD47">
                    <a:lumMod val="50000"/>
                  </a:srgbClr>
                </a:solidFill>
              </a:rPr>
              <a:t>п.12 Правил продажи отдельных видов товаров</a:t>
            </a:r>
            <a:endParaRPr lang="ru-RU" altLang="ru-RU" sz="2000" i="1" dirty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450" y="281354"/>
            <a:ext cx="55064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Подтверждение соответствия требованиям законодательства </a:t>
            </a:r>
            <a:endParaRPr lang="ru-RU" sz="2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611" y="1406769"/>
            <a:ext cx="55466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Декларация </a:t>
            </a:r>
            <a:r>
              <a:rPr lang="ru-RU" dirty="0"/>
              <a:t>о </a:t>
            </a:r>
            <a:r>
              <a:rPr lang="ru-RU" dirty="0" smtClean="0"/>
              <a:t>соответствии требованиям </a:t>
            </a:r>
            <a:r>
              <a:rPr lang="ru-RU" dirty="0"/>
              <a:t>Технического регламента Таможенного союза "Электромагнитная совместимость технических средств" </a:t>
            </a:r>
            <a:r>
              <a:rPr lang="ru-RU" dirty="0" smtClean="0"/>
              <a:t>(ТР </a:t>
            </a:r>
            <a:r>
              <a:rPr lang="ru-RU" dirty="0"/>
              <a:t>ТС 020/2011</a:t>
            </a:r>
            <a:r>
              <a:rPr lang="ru-RU" dirty="0" smtClean="0"/>
              <a:t>) –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смарт-устройства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Сертификат соответствии требованиям Технического регламента Таможенного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союза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безопасности низковольтного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оборудования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(ТР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ТС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004/2011)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для зарядного устройства  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4454" y="4157941"/>
            <a:ext cx="5506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 устройстве или документах к нему должна быть </a:t>
            </a:r>
            <a:r>
              <a:rPr lang="ru-RU" b="1" dirty="0">
                <a:solidFill>
                  <a:srgbClr val="FF0000"/>
                </a:solidFill>
              </a:rPr>
              <a:t>маркировка единым знаком обращения продукции на рынке государств - членов Таможенного </a:t>
            </a:r>
            <a:r>
              <a:rPr lang="ru-RU" b="1" dirty="0" smtClean="0">
                <a:solidFill>
                  <a:srgbClr val="FF0000"/>
                </a:solidFill>
              </a:rPr>
              <a:t>союза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767" y="5303054"/>
            <a:ext cx="1989574" cy="133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63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81000">
              <a:schemeClr val="accent4">
                <a:lumMod val="45000"/>
                <a:lumOff val="55000"/>
                <a:alpha val="75000"/>
              </a:schemeClr>
            </a:gs>
            <a:gs pos="91000">
              <a:schemeClr val="accent4">
                <a:lumMod val="45000"/>
                <a:lumOff val="55000"/>
                <a:alpha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2320" y="396240"/>
            <a:ext cx="106984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Возврат качественного смарт-устройства</a:t>
            </a:r>
            <a:endParaRPr lang="ru-RU" sz="3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208" y="1214040"/>
            <a:ext cx="5239546" cy="433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 </a:t>
            </a:r>
          </a:p>
          <a:p>
            <a:pPr algn="ctr"/>
            <a:r>
              <a:rPr lang="ru-RU" sz="3000" dirty="0" smtClean="0"/>
              <a:t>Потребитель </a:t>
            </a:r>
            <a:r>
              <a:rPr lang="ru-RU" sz="3000" dirty="0"/>
              <a:t>не вправе возвратить приобретенное </a:t>
            </a:r>
            <a:r>
              <a:rPr lang="ru-RU" sz="3000" dirty="0" smtClean="0"/>
              <a:t>смарт-устройство надлежащего качества, </a:t>
            </a:r>
            <a:r>
              <a:rPr lang="ru-RU" sz="3000" dirty="0"/>
              <a:t>если оно ему не подошло по форме, габаритам, фасону, расцветке, размеру или комплектации.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100" y="2022175"/>
            <a:ext cx="6947900" cy="297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9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81000">
              <a:schemeClr val="accent4">
                <a:lumMod val="45000"/>
                <a:lumOff val="55000"/>
                <a:alpha val="75000"/>
              </a:schemeClr>
            </a:gs>
            <a:gs pos="91000">
              <a:schemeClr val="accent4">
                <a:lumMod val="45000"/>
                <a:lumOff val="55000"/>
                <a:alpha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2368" y="94789"/>
            <a:ext cx="106984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Возврат качественного смарт-устройства</a:t>
            </a:r>
            <a:endParaRPr lang="ru-RU" sz="3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079" y="771897"/>
            <a:ext cx="64409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2438"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дистанционной продаже (через Интернет)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смарт-устройства вы можете возвратить товар надлежащего качества в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любое время до его передачи, а после передачи товара - в течение 7 дней.</a:t>
            </a:r>
          </a:p>
          <a:p>
            <a:pPr indent="452438" algn="ctr"/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2438"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если информация о порядке и сроках возврата товара надлежащего качества не была предоставлена в письменной форме в момент доставки товара, покупатель вправе отказаться от товара в течение 3 месяцев с момента передачи товара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652" y="1376625"/>
            <a:ext cx="4905832" cy="47977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28527" y="6211669"/>
            <a:ext cx="606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п. 21 Правил продажи товаров дистанционным способом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60305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374">
              <a:schemeClr val="bg1">
                <a:lumMod val="95000"/>
              </a:schemeClr>
            </a:gs>
            <a:gs pos="87000">
              <a:schemeClr val="accent2">
                <a:lumMod val="40000"/>
                <a:lumOff val="60000"/>
              </a:schemeClr>
            </a:gs>
            <a:gs pos="29000">
              <a:schemeClr val="bg1">
                <a:lumMod val="95000"/>
              </a:schemeClr>
            </a:gs>
            <a:gs pos="54000">
              <a:schemeClr val="accent2">
                <a:lumMod val="40000"/>
                <a:lumOff val="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6623" y="221063"/>
            <a:ext cx="9415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Ответственность за нарушение прав потребителей при продаже товаров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3916" y="1346479"/>
            <a:ext cx="2733152" cy="13464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прав на информацию о товаре 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3916" y="3086519"/>
            <a:ext cx="2733152" cy="13464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прав на безопасность товара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3916" y="4826559"/>
            <a:ext cx="2733152" cy="13464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прав на качество товара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64853" y="1346479"/>
            <a:ext cx="5978769" cy="13464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Потребитель вправе отказаться от </a:t>
            </a:r>
            <a:r>
              <a:rPr lang="ru-RU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исполнения договора в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разумный срок (ст. 12 Закона «О защите прав потребителей»)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64852" y="3086518"/>
            <a:ext cx="5978769" cy="1346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Потребитель вправе требовать возмещения вреда, причинённого жизни, здоровью или имуществу  (ст. 7 Закона «О защите прав потребителей»)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64851" y="4826559"/>
            <a:ext cx="5978769" cy="13464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Потребитель вправе по своему выбору заявить требования в порядке, установленном ст. 18 Закона «О защите прав потребителей»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763107" y="1718268"/>
            <a:ext cx="1256044" cy="49236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727938" y="3479556"/>
            <a:ext cx="1256044" cy="49236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727938" y="5253613"/>
            <a:ext cx="1256044" cy="49236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2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374">
              <a:schemeClr val="bg1">
                <a:lumMod val="95000"/>
              </a:schemeClr>
            </a:gs>
            <a:gs pos="87000">
              <a:schemeClr val="accent2">
                <a:lumMod val="40000"/>
                <a:lumOff val="60000"/>
              </a:schemeClr>
            </a:gs>
            <a:gs pos="29000">
              <a:schemeClr val="bg1">
                <a:lumMod val="95000"/>
              </a:schemeClr>
            </a:gs>
            <a:gs pos="54000">
              <a:schemeClr val="accent2">
                <a:lumMod val="40000"/>
                <a:lumOff val="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1280" y="182880"/>
            <a:ext cx="970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Оказание услуг связи при использовании смарт-устройства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000" y="1383209"/>
            <a:ext cx="55676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Для того, что бы смарт-устройства имели доступ </a:t>
            </a:r>
            <a:r>
              <a:rPr lang="ru-RU" sz="2500" dirty="0"/>
              <a:t>к сети передачи данных, </a:t>
            </a:r>
            <a:r>
              <a:rPr lang="ru-RU" sz="2500" dirty="0" smtClean="0"/>
              <a:t>необходимо заключить </a:t>
            </a:r>
            <a:r>
              <a:rPr lang="ru-RU" sz="2500" b="1" i="1" dirty="0" smtClean="0"/>
              <a:t>договор </a:t>
            </a:r>
            <a:r>
              <a:rPr lang="ru-RU" sz="2500" b="1" i="1" dirty="0"/>
              <a:t>об оказании услуг </a:t>
            </a:r>
            <a:r>
              <a:rPr lang="ru-RU" sz="2500" b="1" i="1" dirty="0" smtClean="0"/>
              <a:t>связи</a:t>
            </a:r>
            <a:r>
              <a:rPr lang="ru-RU" sz="2500" dirty="0" smtClean="0"/>
              <a:t>. Это может быть договор:</a:t>
            </a:r>
            <a:endParaRPr lang="ru-RU" sz="2500" dirty="0"/>
          </a:p>
          <a:p>
            <a:pPr marL="285750" indent="-285750">
              <a:buFontTx/>
              <a:buChar char="-"/>
            </a:pPr>
            <a:r>
              <a:rPr lang="ru-RU" sz="2500" dirty="0" smtClean="0"/>
              <a:t>на оказание услуг </a:t>
            </a:r>
            <a:r>
              <a:rPr lang="ru-RU" sz="2500" dirty="0"/>
              <a:t>мобильной </a:t>
            </a:r>
            <a:r>
              <a:rPr lang="ru-RU" sz="2500" dirty="0" smtClean="0"/>
              <a:t>связи с предоставлением </a:t>
            </a:r>
            <a:r>
              <a:rPr lang="ru-RU" sz="2500" dirty="0" err="1" smtClean="0"/>
              <a:t>телематических</a:t>
            </a:r>
            <a:r>
              <a:rPr lang="ru-RU" sz="2500" dirty="0" smtClean="0"/>
              <a:t> </a:t>
            </a:r>
            <a:r>
              <a:rPr lang="ru-RU" sz="2500" dirty="0"/>
              <a:t>услуг (доступ к </a:t>
            </a:r>
            <a:r>
              <a:rPr lang="ru-RU" sz="2500" dirty="0" smtClean="0"/>
              <a:t>сети Интернет) - </a:t>
            </a:r>
            <a:r>
              <a:rPr lang="ru-RU" sz="2500" b="1" i="1" u="sng" dirty="0" smtClean="0"/>
              <a:t>подключение через сим-карту</a:t>
            </a:r>
            <a:r>
              <a:rPr lang="ru-RU" sz="2500" b="1" u="sng" dirty="0" smtClean="0"/>
              <a:t>,</a:t>
            </a:r>
          </a:p>
          <a:p>
            <a:pPr marL="285750" indent="-285750">
              <a:buFontTx/>
              <a:buChar char="-"/>
            </a:pPr>
            <a:r>
              <a:rPr lang="ru-RU" sz="2500" dirty="0" smtClean="0"/>
              <a:t>о предоставлении доступа к сети Интернет, </a:t>
            </a:r>
            <a:r>
              <a:rPr lang="ru-RU" sz="2500" b="1" i="1" u="sng" dirty="0" smtClean="0"/>
              <a:t>например</a:t>
            </a:r>
            <a:r>
              <a:rPr lang="ru-RU" sz="2500" b="1" i="1" u="sng" dirty="0"/>
              <a:t>,</a:t>
            </a:r>
            <a:r>
              <a:rPr lang="ru-RU" sz="2500" b="1" i="1" u="sng" dirty="0" smtClean="0"/>
              <a:t> по сети </a:t>
            </a:r>
            <a:r>
              <a:rPr lang="en-US" sz="2500" b="1" i="1" u="sng" dirty="0" smtClean="0"/>
              <a:t>WI-FI</a:t>
            </a:r>
            <a:endParaRPr lang="ru-RU" sz="2500" b="1" i="1" u="sng" dirty="0" smtClean="0"/>
          </a:p>
          <a:p>
            <a:endParaRPr lang="ru-RU" sz="25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34159"/>
            <a:ext cx="5674360" cy="3836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618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374">
              <a:schemeClr val="bg1">
                <a:lumMod val="95000"/>
              </a:schemeClr>
            </a:gs>
            <a:gs pos="87000">
              <a:schemeClr val="accent2">
                <a:lumMod val="40000"/>
                <a:lumOff val="60000"/>
              </a:schemeClr>
            </a:gs>
            <a:gs pos="29000">
              <a:schemeClr val="bg1">
                <a:lumMod val="95000"/>
              </a:schemeClr>
            </a:gs>
            <a:gs pos="54000">
              <a:schemeClr val="accent2">
                <a:lumMod val="40000"/>
                <a:lumOff val="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226142" y="1979658"/>
            <a:ext cx="6695768" cy="4185167"/>
          </a:xfrm>
          <a:prstGeom prst="verticalScroll">
            <a:avLst/>
          </a:prstGeom>
          <a:gradFill flip="none" rotWithShape="1">
            <a:gsLst>
              <a:gs pos="12000">
                <a:schemeClr val="bg1"/>
              </a:gs>
              <a:gs pos="53000">
                <a:schemeClr val="accent4">
                  <a:lumMod val="40000"/>
                  <a:lumOff val="60000"/>
                </a:schemeClr>
              </a:gs>
              <a:gs pos="82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Международной Федерацией потребительских организаций  </a:t>
            </a:r>
          </a:p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Consumers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International</a:t>
            </a:r>
            <a:r>
              <a:rPr lang="ru-RU" sz="2400" b="1" dirty="0" smtClean="0">
                <a:solidFill>
                  <a:schemeClr val="tx1"/>
                </a:solidFill>
              </a:rPr>
              <a:t> (CI) объявлен девиз Всемирного дня прав потребителей: </a:t>
            </a:r>
          </a:p>
          <a:p>
            <a:pPr algn="ctr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«Цифровой мир: надежные смарт-устройства»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9800" y="341736"/>
            <a:ext cx="10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Всемирный день прав потребителей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марта 2019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871" y="1179871"/>
            <a:ext cx="6086988" cy="3864077"/>
          </a:xfrm>
        </p:spPr>
      </p:pic>
    </p:spTree>
    <p:extLst>
      <p:ext uri="{BB962C8B-B14F-4D97-AF65-F5344CB8AC3E}">
        <p14:creationId xmlns:p14="http://schemas.microsoft.com/office/powerpoint/2010/main" val="171425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81000">
              <a:schemeClr val="accent4">
                <a:lumMod val="45000"/>
                <a:lumOff val="55000"/>
                <a:alpha val="75000"/>
              </a:schemeClr>
            </a:gs>
            <a:gs pos="91000">
              <a:schemeClr val="accent4">
                <a:lumMod val="45000"/>
                <a:lumOff val="55000"/>
                <a:alpha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2720" y="416560"/>
            <a:ext cx="9215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и передача персональных данных смарт-устройствами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720" y="1757680"/>
            <a:ext cx="3759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Порядок получения, обработки и распространения персональных данных регулируется Федеральным законом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от 27.07.2006 N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152-ФЗ 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"О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персональных данных"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86960" y="1666240"/>
            <a:ext cx="6858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Приложения, устанавливаемые на смарт-устройства, могут собирать, обрабатывать и передавать информацию о пользователе, например</a:t>
            </a:r>
            <a:r>
              <a:rPr lang="ru-RU" sz="26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ru-RU" sz="2600" dirty="0" smtClean="0"/>
              <a:t>фамилия, имя, отчество,</a:t>
            </a:r>
          </a:p>
          <a:p>
            <a:pPr marL="285750" indent="-285750">
              <a:buFontTx/>
              <a:buChar char="-"/>
            </a:pPr>
            <a:r>
              <a:rPr lang="ru-RU" sz="2600" dirty="0" smtClean="0"/>
              <a:t>дата рождения,</a:t>
            </a:r>
          </a:p>
          <a:p>
            <a:pPr marL="285750" indent="-285750">
              <a:buFontTx/>
              <a:buChar char="-"/>
            </a:pPr>
            <a:r>
              <a:rPr lang="ru-RU" sz="2600" dirty="0"/>
              <a:t>м</a:t>
            </a:r>
            <a:r>
              <a:rPr lang="ru-RU" sz="2600" dirty="0" smtClean="0"/>
              <a:t>есто нахождения пользователя устройства (так называемая «</a:t>
            </a:r>
            <a:r>
              <a:rPr lang="ru-RU" sz="2600" dirty="0" err="1" smtClean="0"/>
              <a:t>геолокация</a:t>
            </a:r>
            <a:r>
              <a:rPr lang="ru-RU" sz="2600" dirty="0" smtClean="0"/>
              <a:t>»),</a:t>
            </a:r>
          </a:p>
          <a:p>
            <a:pPr marL="285750" indent="-285750">
              <a:buFontTx/>
              <a:buChar char="-"/>
            </a:pPr>
            <a:r>
              <a:rPr lang="ru-RU" sz="2600" dirty="0"/>
              <a:t>э</a:t>
            </a:r>
            <a:r>
              <a:rPr lang="ru-RU" sz="2600" dirty="0" smtClean="0"/>
              <a:t>лектронная почта пользователя,</a:t>
            </a:r>
          </a:p>
          <a:p>
            <a:pPr marL="285750" indent="-285750">
              <a:buFontTx/>
              <a:buChar char="-"/>
            </a:pPr>
            <a:r>
              <a:rPr lang="ru-RU" sz="2600" dirty="0" smtClean="0"/>
              <a:t>банковские счета, данные банковских карт,  </a:t>
            </a:r>
          </a:p>
          <a:p>
            <a:pPr marL="285750" indent="-285750">
              <a:buFontTx/>
              <a:buChar char="-"/>
            </a:pPr>
            <a:r>
              <a:rPr lang="ru-RU" sz="2800" dirty="0"/>
              <a:t>интересы, </a:t>
            </a:r>
            <a:r>
              <a:rPr lang="ru-RU" sz="2800" dirty="0" smtClean="0"/>
              <a:t>увлечения</a:t>
            </a:r>
            <a:endParaRPr lang="ru-RU" sz="2800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357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374">
              <a:schemeClr val="bg1">
                <a:lumMod val="95000"/>
              </a:schemeClr>
            </a:gs>
            <a:gs pos="87000">
              <a:schemeClr val="accent2">
                <a:lumMod val="40000"/>
                <a:lumOff val="60000"/>
              </a:schemeClr>
            </a:gs>
            <a:gs pos="29000">
              <a:schemeClr val="bg1">
                <a:lumMod val="95000"/>
              </a:schemeClr>
            </a:gs>
            <a:gs pos="54000">
              <a:schemeClr val="accent2">
                <a:lumMod val="40000"/>
                <a:lumOff val="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0" y="1076960"/>
            <a:ext cx="5079900" cy="53010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320" y="2174840"/>
            <a:ext cx="63296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 Любая обработка Ваших персональных данных должна осуществляться только с Вашего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согласия!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При установке приложений на смарт-устройство обращайте внимание на </a:t>
            </a:r>
            <a:r>
              <a:rPr lang="ru-RU" sz="2400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согласие на обработку персональных данных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, которое может выражаться путем проставления отметки в соответствующем «окошке» приложения.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5360" y="284480"/>
            <a:ext cx="6766560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6960" y="416560"/>
            <a:ext cx="6309360" cy="66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1320" y="729010"/>
            <a:ext cx="6265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Обработка персональных данных –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действия с персональными данными, включая их сбор, систематизацию, накопление, хранение, использование, распространение.</a:t>
            </a:r>
          </a:p>
        </p:txBody>
      </p:sp>
    </p:spTree>
    <p:extLst>
      <p:ext uri="{BB962C8B-B14F-4D97-AF65-F5344CB8AC3E}">
        <p14:creationId xmlns:p14="http://schemas.microsoft.com/office/powerpoint/2010/main" val="23020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374">
              <a:schemeClr val="bg1">
                <a:lumMod val="95000"/>
              </a:schemeClr>
            </a:gs>
            <a:gs pos="87000">
              <a:schemeClr val="accent2">
                <a:lumMod val="40000"/>
                <a:lumOff val="60000"/>
              </a:schemeClr>
            </a:gs>
            <a:gs pos="29000">
              <a:schemeClr val="bg1">
                <a:lumMod val="95000"/>
              </a:schemeClr>
            </a:gs>
            <a:gs pos="54000">
              <a:schemeClr val="accent2">
                <a:lumMod val="40000"/>
                <a:lumOff val="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5360" y="284480"/>
            <a:ext cx="6766560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6960" y="416560"/>
            <a:ext cx="6309360" cy="66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487156" y="431186"/>
            <a:ext cx="9003323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Внимание!</a:t>
            </a:r>
          </a:p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Вы вправе отозвать согласие на обработку Ваших персональных данных в любое время!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indent="354013"/>
            <a:r>
              <a:rPr lang="ru-RU" sz="2400" dirty="0" smtClean="0"/>
              <a:t>В </a:t>
            </a:r>
            <a:r>
              <a:rPr lang="ru-RU" sz="2400" dirty="0"/>
              <a:t>случае отзыва </a:t>
            </a:r>
            <a:r>
              <a:rPr lang="ru-RU" sz="2400" dirty="0" smtClean="0"/>
              <a:t>согласия </a:t>
            </a:r>
            <a:r>
              <a:rPr lang="ru-RU" sz="2400" dirty="0"/>
              <a:t>на обработку </a:t>
            </a:r>
            <a:r>
              <a:rPr lang="ru-RU" sz="2400" dirty="0" smtClean="0"/>
              <a:t>персональных </a:t>
            </a:r>
            <a:r>
              <a:rPr lang="ru-RU" sz="2400" dirty="0"/>
              <a:t>данных оператор обязан прекратить их обработку или обеспечить прекращение такой обработки </a:t>
            </a:r>
            <a:r>
              <a:rPr lang="ru-RU" sz="2400" dirty="0" smtClean="0"/>
              <a:t>и </a:t>
            </a:r>
            <a:r>
              <a:rPr lang="ru-RU" sz="2400" dirty="0"/>
              <a:t>в случае, если сохранение персональных данных более не требуется для целей обработки персональных данных, уничтожить персональные данные или обеспечить их уничтожение </a:t>
            </a:r>
            <a:r>
              <a:rPr lang="ru-RU" sz="2400" dirty="0" smtClean="0"/>
              <a:t>в </a:t>
            </a:r>
            <a:r>
              <a:rPr lang="ru-RU" sz="2400" dirty="0"/>
              <a:t>срок, не превышающий тридцати дней с даты поступления указанного </a:t>
            </a:r>
            <a:r>
              <a:rPr lang="ru-RU" sz="2400" dirty="0" smtClean="0"/>
              <a:t>отзыва, либо иной срок, указанный в соглашении об обработке персональных данных. </a:t>
            </a:r>
            <a:endParaRPr lang="ru-RU" sz="2400" dirty="0"/>
          </a:p>
          <a:p>
            <a:endParaRPr lang="ru-RU" dirty="0" smtClean="0"/>
          </a:p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статья 21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Федерального закона от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27.07.2006 N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152-ФЗ «О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персональных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данных»)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378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374">
              <a:schemeClr val="bg1">
                <a:lumMod val="95000"/>
              </a:schemeClr>
            </a:gs>
            <a:gs pos="87000">
              <a:schemeClr val="accent2">
                <a:lumMod val="40000"/>
                <a:lumOff val="60000"/>
              </a:schemeClr>
            </a:gs>
            <a:gs pos="29000">
              <a:schemeClr val="bg1">
                <a:lumMod val="95000"/>
              </a:schemeClr>
            </a:gs>
            <a:gs pos="54000">
              <a:schemeClr val="accent2">
                <a:lumMod val="40000"/>
                <a:lumOff val="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5505" y="284480"/>
            <a:ext cx="6766560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6960" y="416560"/>
            <a:ext cx="6309360" cy="66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2459" y="746760"/>
            <a:ext cx="40896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Информация об операторе, осуществляющем обработку персональных данных, и адрес места его нахождения, куда необходимо направить отзыв Вашего  согласия, должен быть указан в принимаемом Вами соглашении об использовании персональных данных!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868" y="139822"/>
            <a:ext cx="6360607" cy="6487065"/>
          </a:xfrm>
          <a:prstGeom prst="rect">
            <a:avLst/>
          </a:prstGeom>
        </p:spPr>
      </p:pic>
      <p:sp>
        <p:nvSpPr>
          <p:cNvPr id="7" name="Стрелка вправо с вырезом 6"/>
          <p:cNvSpPr/>
          <p:nvPr/>
        </p:nvSpPr>
        <p:spPr>
          <a:xfrm>
            <a:off x="4231640" y="2632668"/>
            <a:ext cx="1063841" cy="47227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40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81000">
              <a:schemeClr val="accent4">
                <a:lumMod val="45000"/>
                <a:lumOff val="55000"/>
                <a:alpha val="75000"/>
              </a:schemeClr>
            </a:gs>
            <a:gs pos="91000">
              <a:schemeClr val="accent4">
                <a:lumMod val="45000"/>
                <a:lumOff val="55000"/>
                <a:alpha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4360" y="2251832"/>
            <a:ext cx="6852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ctr"/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В случае использования или передачи Ваших персональных данных  с нарушением закона (например, передача и использование данных третьим лицам без Вашего согласия) </a:t>
            </a:r>
          </a:p>
          <a:p>
            <a:pPr algn="ctr"/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вправе обратиться с жалобой в </a:t>
            </a:r>
            <a:r>
              <a:rPr lang="ru-RU" sz="22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Роскомнадзор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Уральскому Федеральному округу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 по адресу:</a:t>
            </a:r>
          </a:p>
          <a:p>
            <a:pPr algn="ctr"/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г. Екатеринбург, проспект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Ленина, д. 39, п/я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337 тел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. (343)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227-24-40</a:t>
            </a:r>
          </a:p>
          <a:p>
            <a:pPr algn="ctr"/>
            <a:endParaRPr lang="ru-RU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200" i="1" dirty="0" smtClean="0">
                <a:solidFill>
                  <a:schemeClr val="accent5">
                    <a:lumMod val="50000"/>
                  </a:schemeClr>
                </a:solidFill>
              </a:rPr>
              <a:t>Информацию о работе общественной приемной </a:t>
            </a:r>
            <a:r>
              <a:rPr lang="ru-RU" sz="2200" i="1" dirty="0" err="1" smtClean="0">
                <a:solidFill>
                  <a:schemeClr val="accent5">
                    <a:lumMod val="50000"/>
                  </a:schemeClr>
                </a:solidFill>
              </a:rPr>
              <a:t>Роскомнадзора</a:t>
            </a:r>
            <a:r>
              <a:rPr lang="ru-RU" sz="2200" i="1" dirty="0" smtClean="0">
                <a:solidFill>
                  <a:schemeClr val="accent5">
                    <a:lumMod val="50000"/>
                  </a:schemeClr>
                </a:solidFill>
              </a:rPr>
              <a:t> можно узнать на сайте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https://66.rkn.gov.ru</a:t>
            </a:r>
            <a:endParaRPr lang="ru-RU" sz="22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360" y="264160"/>
            <a:ext cx="6151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Уполномоченный орган государственной власти по защите персональных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данных  -   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служба по надзору в сфере связи, информационных технологий и массовых коммуникаций (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Роскомнадзор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120" y="264160"/>
            <a:ext cx="3606800" cy="640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56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845" y="2007112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 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817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275">
              <a:schemeClr val="accent4">
                <a:lumMod val="40000"/>
                <a:lumOff val="60000"/>
              </a:schemeClr>
            </a:gs>
            <a:gs pos="34000">
              <a:schemeClr val="accent4">
                <a:lumMod val="40000"/>
                <a:lumOff val="60000"/>
              </a:schemeClr>
            </a:gs>
            <a:gs pos="51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2316997"/>
            <a:ext cx="6806545" cy="4340781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9000" y="7816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Смарт-устройство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переводе «интеллектуальное» или «умное»  устройство) -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электронное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устройство,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имеющее возможность подключения к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другим устройствам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сетям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передачи данных через беспроводные способы доступа,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такие как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Bluetooth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NFC 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Wi-Fi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3G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т.д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Смарт-устройства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могут работать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интерактивном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режиме, автономно и применяться в различных сферах жизни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09069" y="3028007"/>
            <a:ext cx="3383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В настоящее время нет законодательного определения понятия «смарт-устройство»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8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374">
              <a:schemeClr val="bg1">
                <a:lumMod val="95000"/>
              </a:schemeClr>
            </a:gs>
            <a:gs pos="87000">
              <a:schemeClr val="accent2">
                <a:lumMod val="40000"/>
                <a:lumOff val="60000"/>
              </a:schemeClr>
            </a:gs>
            <a:gs pos="29000">
              <a:schemeClr val="bg1">
                <a:lumMod val="95000"/>
              </a:schemeClr>
            </a:gs>
            <a:gs pos="54000">
              <a:schemeClr val="accent2">
                <a:lumMod val="40000"/>
                <a:lumOff val="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89578" y="0"/>
            <a:ext cx="8964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Смарт-устройства имеют следующие отличительные признаки: </a:t>
            </a:r>
            <a:endParaRPr lang="ru-RU" sz="4000" b="1" dirty="0"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954" y="1268414"/>
            <a:ext cx="61687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>
              <a:buFontTx/>
              <a:buChar char="-"/>
            </a:pPr>
            <a:r>
              <a:rPr lang="ru-RU" sz="3200" b="1" dirty="0" smtClean="0">
                <a:solidFill>
                  <a:prstClr val="black"/>
                </a:solidFill>
              </a:rPr>
              <a:t>относятся к технически сложным товарам, </a:t>
            </a:r>
            <a:r>
              <a:rPr lang="ru-RU" sz="3200" dirty="0" smtClean="0">
                <a:solidFill>
                  <a:prstClr val="black"/>
                </a:solidFill>
              </a:rPr>
              <a:t>выполняют </a:t>
            </a:r>
            <a:r>
              <a:rPr lang="ru-RU" sz="3200" dirty="0">
                <a:solidFill>
                  <a:prstClr val="black"/>
                </a:solidFill>
              </a:rPr>
              <a:t>две и более </a:t>
            </a:r>
            <a:r>
              <a:rPr lang="ru-RU" sz="3200" dirty="0" smtClean="0">
                <a:solidFill>
                  <a:prstClr val="black"/>
                </a:solidFill>
              </a:rPr>
              <a:t>функций</a:t>
            </a:r>
          </a:p>
          <a:p>
            <a:pPr indent="265113">
              <a:buFontTx/>
              <a:buChar char="-"/>
            </a:pPr>
            <a:r>
              <a:rPr lang="ru-RU" sz="3200" b="1" dirty="0">
                <a:solidFill>
                  <a:prstClr val="black"/>
                </a:solidFill>
              </a:rPr>
              <a:t>и</a:t>
            </a:r>
            <a:r>
              <a:rPr lang="ru-RU" sz="3200" b="1" dirty="0" smtClean="0">
                <a:solidFill>
                  <a:prstClr val="black"/>
                </a:solidFill>
              </a:rPr>
              <a:t>меют подключение к сети «Интернет»</a:t>
            </a:r>
          </a:p>
          <a:p>
            <a:pPr indent="265113">
              <a:buFontTx/>
              <a:buChar char="-"/>
            </a:pPr>
            <a:r>
              <a:rPr lang="ru-RU" sz="3200" b="1" dirty="0" smtClean="0">
                <a:solidFill>
                  <a:prstClr val="black"/>
                </a:solidFill>
              </a:rPr>
              <a:t>осуществляют сбор, обработку персональных данных</a:t>
            </a:r>
          </a:p>
          <a:p>
            <a:pPr indent="265113">
              <a:buFontTx/>
              <a:buChar char="-"/>
            </a:pPr>
            <a:r>
              <a:rPr lang="ru-RU" sz="3200" b="1" dirty="0">
                <a:solidFill>
                  <a:prstClr val="black"/>
                </a:solidFill>
              </a:rPr>
              <a:t>и</a:t>
            </a:r>
            <a:r>
              <a:rPr lang="ru-RU" sz="3200" b="1" dirty="0" smtClean="0">
                <a:solidFill>
                  <a:prstClr val="black"/>
                </a:solidFill>
              </a:rPr>
              <a:t>меют возможность сенсорного, дистанционного</a:t>
            </a:r>
            <a:r>
              <a:rPr lang="ru-RU" sz="3200" b="1" dirty="0">
                <a:solidFill>
                  <a:prstClr val="black"/>
                </a:solidFill>
              </a:rPr>
              <a:t>, голосового управления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02" y="2160395"/>
            <a:ext cx="6036273" cy="398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6534" y="288926"/>
            <a:ext cx="7984067" cy="972607"/>
          </a:xfrm>
        </p:spPr>
        <p:txBody>
          <a:bodyPr>
            <a:normAutofit/>
          </a:bodyPr>
          <a:lstStyle/>
          <a:p>
            <a:pPr algn="ctr"/>
            <a:r>
              <a:rPr lang="ru-RU" sz="5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Смарт – устройства </a:t>
            </a:r>
            <a:endParaRPr lang="ru-RU" sz="5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992" y="1265766"/>
            <a:ext cx="3042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«Умные» часы и фитнес-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трекеры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82" y="2147055"/>
            <a:ext cx="5276372" cy="26666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75" y="2096763"/>
            <a:ext cx="2721585" cy="2407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11066" y="1708174"/>
            <a:ext cx="304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«Умный» телевизор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359" y="1466380"/>
            <a:ext cx="3025063" cy="30250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60779" y="1030700"/>
            <a:ext cx="304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«Умные» розетки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992" y="4748261"/>
            <a:ext cx="2856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звонки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СМС-сообщения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радио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информация о здоровье пользователя, фазах сна и другое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691660" y="4886760"/>
            <a:ext cx="48158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приложения для доступа к сети </a:t>
            </a:r>
            <a:r>
              <a:rPr lang="ru-RU" dirty="0"/>
              <a:t>И</a:t>
            </a:r>
            <a:r>
              <a:rPr lang="ru-RU" dirty="0" smtClean="0"/>
              <a:t>нтернет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 приложения для мгновенного обмена сообщениями и видео-звонков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доступ к банковским платежам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и</a:t>
            </a:r>
            <a:r>
              <a:rPr lang="ru-RU" dirty="0" smtClean="0"/>
              <a:t>нтерактивные сервисы (например, игры)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876838" y="4503958"/>
            <a:ext cx="29975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д</a:t>
            </a:r>
            <a:r>
              <a:rPr lang="ru-RU" dirty="0" smtClean="0"/>
              <a:t>истанционное управление бытовыми приборами (включение/выключение приборов в заданное время)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863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6534" y="288926"/>
            <a:ext cx="7984067" cy="972607"/>
          </a:xfrm>
        </p:spPr>
        <p:txBody>
          <a:bodyPr>
            <a:normAutofit/>
          </a:bodyPr>
          <a:lstStyle/>
          <a:p>
            <a:pPr algn="ctr"/>
            <a:r>
              <a:rPr lang="ru-RU" sz="5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Смарт – устройства </a:t>
            </a:r>
            <a:endParaRPr lang="ru-RU" sz="5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9040" y="1284514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«Умные» ошейники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для животных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1" y="2138492"/>
            <a:ext cx="4815839" cy="29635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28130" y="1307699"/>
            <a:ext cx="4799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Роботы-пылесосы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494" y="1879837"/>
            <a:ext cx="4373109" cy="33163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9236" y="5196186"/>
            <a:ext cx="4817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GPS</a:t>
            </a:r>
            <a:r>
              <a:rPr lang="ru-RU" dirty="0" smtClean="0"/>
              <a:t>-навигация (функция отслеживания места нахождения животного)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с</a:t>
            </a:r>
            <a:r>
              <a:rPr lang="ru-RU" dirty="0" smtClean="0"/>
              <a:t>бор данных о здоровье </a:t>
            </a:r>
            <a:r>
              <a:rPr lang="ru-RU" dirty="0"/>
              <a:t>и физической </a:t>
            </a:r>
            <a:r>
              <a:rPr lang="ru-RU" dirty="0" smtClean="0"/>
              <a:t>форме питомца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078681" y="5473185"/>
            <a:ext cx="4817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д</a:t>
            </a:r>
            <a:r>
              <a:rPr lang="ru-RU" dirty="0" smtClean="0"/>
              <a:t>истанционное управление через Интернет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в</a:t>
            </a:r>
            <a:r>
              <a:rPr lang="ru-RU" dirty="0" smtClean="0"/>
              <a:t>озможность программирования режимов уборки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307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374">
              <a:schemeClr val="bg1">
                <a:lumMod val="95000"/>
              </a:schemeClr>
            </a:gs>
            <a:gs pos="87000">
              <a:schemeClr val="accent2">
                <a:lumMod val="40000"/>
                <a:lumOff val="60000"/>
              </a:schemeClr>
            </a:gs>
            <a:gs pos="29000">
              <a:schemeClr val="bg1">
                <a:lumMod val="95000"/>
              </a:schemeClr>
            </a:gs>
            <a:gs pos="54000">
              <a:schemeClr val="accent2">
                <a:lumMod val="40000"/>
                <a:lumOff val="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7120" y="436880"/>
            <a:ext cx="10607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Продажа смарт-устройств регулируется следующими основными нормативными актами: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103" y="1636793"/>
            <a:ext cx="1128743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от 07.02.1992 N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2300-1 «О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защите прав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потребителей»</a:t>
            </a:r>
          </a:p>
          <a:p>
            <a:endParaRPr lang="ru-RU" dirty="0"/>
          </a:p>
          <a:p>
            <a:r>
              <a:rPr lang="ru-RU" sz="2600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</a:t>
            </a:r>
            <a:r>
              <a:rPr lang="ru-RU" sz="2600" b="1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продажи отдельных видов товаров, утв. Постановлением Правительства РФ от 19.01.1998 N </a:t>
            </a:r>
            <a:r>
              <a:rPr lang="ru-RU" sz="2600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</a:p>
          <a:p>
            <a:endParaRPr lang="ru-RU" sz="2600" b="1" dirty="0"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600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продажи товаров по образцам</a:t>
            </a:r>
            <a:r>
              <a:rPr lang="ru-RU" sz="2600" b="1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утв. </a:t>
            </a:r>
            <a:r>
              <a:rPr lang="ru-RU" sz="2600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Постановлением </a:t>
            </a:r>
            <a:r>
              <a:rPr lang="ru-RU" sz="2600" b="1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Правительства РФ от 21.07.1997 N </a:t>
            </a:r>
            <a:r>
              <a:rPr lang="ru-RU" sz="2600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918</a:t>
            </a:r>
          </a:p>
          <a:p>
            <a:endParaRPr lang="ru-RU" sz="2600" b="1" dirty="0"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600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</a:t>
            </a:r>
            <a:r>
              <a:rPr lang="ru-RU" sz="2600" b="1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продажи товаров дистанционным </a:t>
            </a:r>
            <a:r>
              <a:rPr lang="ru-RU" sz="2600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способом, утв. Постановлением </a:t>
            </a:r>
            <a:r>
              <a:rPr lang="ru-RU" sz="2600" b="1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Правительства РФ от 27.09.2007 N </a:t>
            </a:r>
            <a:r>
              <a:rPr lang="ru-RU" sz="2600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612 </a:t>
            </a: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</a:rPr>
              <a:t>(в случае покупки смарт-устройств через сеть Интернет)</a:t>
            </a:r>
            <a:endParaRPr lang="ru-RU" sz="22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8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374">
              <a:schemeClr val="bg1">
                <a:lumMod val="95000"/>
              </a:schemeClr>
            </a:gs>
            <a:gs pos="87000">
              <a:schemeClr val="accent2">
                <a:lumMod val="40000"/>
                <a:lumOff val="60000"/>
              </a:schemeClr>
            </a:gs>
            <a:gs pos="29000">
              <a:schemeClr val="bg1">
                <a:lumMod val="95000"/>
              </a:schemeClr>
            </a:gs>
            <a:gs pos="54000">
              <a:schemeClr val="accent2">
                <a:lumMod val="40000"/>
                <a:lumOff val="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3276" y="109794"/>
            <a:ext cx="11189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продажи смарт-устройств: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2871" y="633014"/>
            <a:ext cx="711271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b="1" i="1" dirty="0" smtClean="0"/>
              <a:t>обязательная </a:t>
            </a:r>
            <a:r>
              <a:rPr lang="ru-RU" sz="2400" b="1" i="1" dirty="0"/>
              <a:t>предпродажная </a:t>
            </a:r>
            <a:r>
              <a:rPr lang="ru-RU" sz="2400" b="1" i="1" dirty="0" smtClean="0"/>
              <a:t>подготовка</a:t>
            </a:r>
          </a:p>
          <a:p>
            <a:pPr algn="ctr"/>
            <a:r>
              <a:rPr lang="ru-RU" sz="2200" dirty="0" smtClean="0"/>
              <a:t>(проверка </a:t>
            </a:r>
            <a:r>
              <a:rPr lang="ru-RU" sz="2200" dirty="0"/>
              <a:t>комплектности, качества изделия, </a:t>
            </a:r>
            <a:r>
              <a:rPr lang="ru-RU" sz="2200" dirty="0" smtClean="0"/>
              <a:t>при </a:t>
            </a:r>
            <a:r>
              <a:rPr lang="ru-RU" sz="2200" dirty="0"/>
              <a:t>необходимости </a:t>
            </a:r>
            <a:r>
              <a:rPr lang="ru-RU" sz="2200" dirty="0" smtClean="0"/>
              <a:t>сборка </a:t>
            </a:r>
            <a:r>
              <a:rPr lang="ru-RU" sz="2200" dirty="0"/>
              <a:t>изделия, </a:t>
            </a:r>
            <a:r>
              <a:rPr lang="ru-RU" sz="2200" dirty="0" smtClean="0"/>
              <a:t>его наладка)</a:t>
            </a:r>
          </a:p>
          <a:p>
            <a:endParaRPr lang="ru-RU" sz="2200" dirty="0"/>
          </a:p>
          <a:p>
            <a:pPr marL="285750" indent="-285750">
              <a:buFontTx/>
              <a:buChar char="-"/>
            </a:pPr>
            <a:r>
              <a:rPr lang="ru-RU" sz="2400" b="1" i="1" dirty="0" smtClean="0"/>
              <a:t>наличие ярлыков на образцах изделий</a:t>
            </a:r>
          </a:p>
          <a:p>
            <a:pPr algn="ctr"/>
            <a:r>
              <a:rPr lang="ru-RU" sz="2400" dirty="0" smtClean="0"/>
              <a:t>(наименование, марка, модель, артикул, цена товара, основные технические характеристики)</a:t>
            </a:r>
          </a:p>
          <a:p>
            <a:pPr algn="ctr"/>
            <a:endParaRPr lang="ru-RU" sz="2400" dirty="0" smtClean="0"/>
          </a:p>
          <a:p>
            <a:pPr algn="just"/>
            <a:r>
              <a:rPr lang="ru-RU" sz="2400" dirty="0" smtClean="0"/>
              <a:t>- </a:t>
            </a:r>
            <a:r>
              <a:rPr lang="ru-RU" sz="2400" b="1" i="1" dirty="0" smtClean="0"/>
              <a:t>демонстрация</a:t>
            </a:r>
            <a:r>
              <a:rPr lang="ru-RU" sz="2400" i="1" dirty="0" smtClean="0"/>
              <a:t> </a:t>
            </a:r>
            <a:r>
              <a:rPr lang="ru-RU" sz="2400" dirty="0" smtClean="0"/>
              <a:t>по требованию потребителя действия смарт-устройства </a:t>
            </a:r>
            <a:r>
              <a:rPr lang="ru-RU" sz="2400" dirty="0"/>
              <a:t>в собранном, исправном виде, </a:t>
            </a:r>
            <a:r>
              <a:rPr lang="ru-RU" sz="2400" dirty="0" smtClean="0"/>
              <a:t>проверка его качества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- наличие </a:t>
            </a:r>
            <a:r>
              <a:rPr lang="ru-RU" sz="2400" b="1" i="1" dirty="0" smtClean="0"/>
              <a:t>необходимых документов на смарт-устройство </a:t>
            </a:r>
          </a:p>
          <a:p>
            <a:pPr algn="ctr"/>
            <a:r>
              <a:rPr lang="ru-RU" sz="2400" dirty="0" smtClean="0"/>
              <a:t>(</a:t>
            </a:r>
            <a:r>
              <a:rPr lang="ru-RU" sz="2400" dirty="0"/>
              <a:t>технический </a:t>
            </a:r>
            <a:r>
              <a:rPr lang="ru-RU" sz="2400" dirty="0" smtClean="0"/>
              <a:t>паспорт, </a:t>
            </a:r>
            <a:r>
              <a:rPr lang="ru-RU" sz="2400" dirty="0"/>
              <a:t>инструкция по эксплуатации и другие документы</a:t>
            </a:r>
            <a:r>
              <a:rPr lang="ru-RU" sz="2400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587" y="1156234"/>
            <a:ext cx="4628805" cy="40513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13900" y="6091250"/>
            <a:ext cx="508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(раздел 4 Правил продажи отдельных видов товаров)</a:t>
            </a:r>
          </a:p>
        </p:txBody>
      </p:sp>
    </p:spTree>
    <p:extLst>
      <p:ext uri="{BB962C8B-B14F-4D97-AF65-F5344CB8AC3E}">
        <p14:creationId xmlns:p14="http://schemas.microsoft.com/office/powerpoint/2010/main" val="19669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873" y="548699"/>
            <a:ext cx="10089573" cy="5384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права потребителя при покупке товара </a:t>
            </a:r>
            <a:endParaRPr lang="ru-RU" sz="5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4991" y="2320387"/>
            <a:ext cx="34365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качество товара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</a:rPr>
              <a:t>статья 4 Закона РФ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</a:rPr>
              <a:t>«О защите прав потребителей</a:t>
            </a: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2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246" y="2115066"/>
            <a:ext cx="394369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</a:t>
            </a:r>
            <a:r>
              <a:rPr lang="ru-RU" sz="3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информации</a:t>
            </a:r>
            <a:r>
              <a:rPr lang="ru-RU" sz="3000" dirty="0" smtClean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buFontTx/>
              <a:buChar char="-"/>
            </a:pPr>
            <a:r>
              <a:rPr lang="ru-RU" sz="2600" dirty="0" smtClean="0">
                <a:solidFill>
                  <a:prstClr val="black"/>
                </a:solidFill>
              </a:rPr>
              <a:t>об </a:t>
            </a:r>
            <a:r>
              <a:rPr lang="ru-RU" sz="2600" dirty="0">
                <a:solidFill>
                  <a:prstClr val="black"/>
                </a:solidFill>
              </a:rPr>
              <a:t>изготовителе, продавце </a:t>
            </a:r>
            <a:r>
              <a:rPr lang="ru-RU" sz="2600" dirty="0" smtClean="0">
                <a:solidFill>
                  <a:prstClr val="black"/>
                </a:solidFill>
              </a:rPr>
              <a:t>товара, </a:t>
            </a:r>
          </a:p>
          <a:p>
            <a:pPr marL="457200" lvl="0" indent="-457200">
              <a:buFontTx/>
              <a:buChar char="-"/>
            </a:pPr>
            <a:r>
              <a:rPr lang="ru-RU" sz="2600" dirty="0">
                <a:solidFill>
                  <a:prstClr val="black"/>
                </a:solidFill>
              </a:rPr>
              <a:t>н</a:t>
            </a:r>
            <a:r>
              <a:rPr lang="ru-RU" sz="2600" dirty="0" smtClean="0">
                <a:solidFill>
                  <a:prstClr val="black"/>
                </a:solidFill>
              </a:rPr>
              <a:t>еобходимой и достоверной информации </a:t>
            </a:r>
            <a:r>
              <a:rPr lang="ru-RU" sz="2600" dirty="0">
                <a:solidFill>
                  <a:prstClr val="black"/>
                </a:solidFill>
              </a:rPr>
              <a:t>о товаре </a:t>
            </a:r>
            <a:endParaRPr lang="ru-RU" sz="26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</a:rPr>
              <a:t>статьи 9 и </a:t>
            </a: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</a:rPr>
              <a:t>10 </a:t>
            </a: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</a:rPr>
              <a:t>Закона </a:t>
            </a: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</a:rPr>
              <a:t>РФ </a:t>
            </a:r>
            <a:endParaRPr lang="ru-RU" sz="26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/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</a:rPr>
              <a:t>«О </a:t>
            </a: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</a:rPr>
              <a:t>защите прав потребителей</a:t>
            </a: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2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884990" y="1494971"/>
            <a:ext cx="457200" cy="70829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922934" y="1458684"/>
            <a:ext cx="457200" cy="744581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279842" y="2272821"/>
            <a:ext cx="35482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безопасность товара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</a:rPr>
              <a:t>статья 7 Закона РФ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</a:rPr>
              <a:t>О защите прав потребителей</a:t>
            </a: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2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9596745" y="1334197"/>
            <a:ext cx="457200" cy="78086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8115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4005</TotalTime>
  <Words>1623</Words>
  <Application>Microsoft Office PowerPoint</Application>
  <PresentationFormat>Широкоэкранный</PresentationFormat>
  <Paragraphs>200</Paragraphs>
  <Slides>25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Основные права потребителей при покупке и использовании смарт-устройств </vt:lpstr>
      <vt:lpstr>Презентация PowerPoint</vt:lpstr>
      <vt:lpstr>Смарт-устройство (в переводе «интеллектуальное» или «умное»  устройство) -  электронное устройство, имеющее возможность подключения к другим устройствам и сетям передачи данных через беспроводные способы доступа, такие как Bluetooth , NFC , Wi-Fi , 3G и т.д. Смарт-устройства могут работать в интерактивном режиме, автономно и применяться в различных сферах жизни</vt:lpstr>
      <vt:lpstr>Презентация PowerPoint</vt:lpstr>
      <vt:lpstr>Смарт – устройства </vt:lpstr>
      <vt:lpstr>Смарт – устройства </vt:lpstr>
      <vt:lpstr>Презентация PowerPoint</vt:lpstr>
      <vt:lpstr>Презентация PowerPoint</vt:lpstr>
      <vt:lpstr>Основные права потребителя при покупке товара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Горбунова Светлана Сергеевна</dc:creator>
  <cp:lastModifiedBy>Горбунова Светлана Сергеевна</cp:lastModifiedBy>
  <cp:revision>609</cp:revision>
  <cp:lastPrinted>2018-02-12T05:20:44Z</cp:lastPrinted>
  <dcterms:created xsi:type="dcterms:W3CDTF">2018-02-08T07:30:45Z</dcterms:created>
  <dcterms:modified xsi:type="dcterms:W3CDTF">2019-02-18T08:20:22Z</dcterms:modified>
</cp:coreProperties>
</file>